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  <p:embeddedFont>
      <p:font typeface="Average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5D835B4-03B0-4E94-8B60-70E2EE3E3534}">
  <a:tblStyle styleId="{85D835B4-03B0-4E94-8B60-70E2EE3E35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Average-regular.fntdata"/><Relationship Id="rId25" Type="http://schemas.openxmlformats.org/officeDocument/2006/relationships/font" Target="fonts/La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b0c58c958b_7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b0c58c958b_7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b0c58c958b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b0c58c958b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b0c58c958b_8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b0c58c958b_8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b0c58c958b_8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b0c58c958b_8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155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Прогнозирование </a:t>
            </a:r>
            <a:r>
              <a:rPr lang="ru"/>
              <a:t>цен на недвижимость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5250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Состав команды: Антонов Артем, Прохоров Андрей, Самойлов Тимофей, Кононов Арсений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6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HousePricePredictorBot</a:t>
            </a:r>
            <a:endParaRPr/>
          </a:p>
        </p:txBody>
      </p:sp>
      <p:sp>
        <p:nvSpPr>
          <p:cNvPr id="294" name="Google Shape;294;p26"/>
          <p:cNvSpPr txBox="1"/>
          <p:nvPr>
            <p:ph idx="2" type="body"/>
          </p:nvPr>
        </p:nvSpPr>
        <p:spPr>
          <a:xfrm>
            <a:off x="242825" y="1596550"/>
            <a:ext cx="3626700" cy="14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В качестве интерфейса для взаимодействия с моделью был разработан </a:t>
            </a:r>
            <a:r>
              <a:rPr lang="ru">
                <a:latin typeface="Arial"/>
                <a:ea typeface="Arial"/>
                <a:cs typeface="Arial"/>
                <a:sym typeface="Arial"/>
              </a:rPr>
              <a:t>телеграмм</a:t>
            </a:r>
            <a:r>
              <a:rPr lang="ru">
                <a:latin typeface="Arial"/>
                <a:ea typeface="Arial"/>
                <a:cs typeface="Arial"/>
                <a:sym typeface="Arial"/>
              </a:rPr>
              <a:t> бот на базе aiogram 3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Он принимает параметры квартиры и предсказывает ее стоимость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5525" y="1280025"/>
            <a:ext cx="2633616" cy="3466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7"/>
          <p:cNvSpPr txBox="1"/>
          <p:nvPr>
            <p:ph type="title"/>
          </p:nvPr>
        </p:nvSpPr>
        <p:spPr>
          <a:xfrm>
            <a:off x="2357925" y="29860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HousePricePredictorBot</a:t>
            </a:r>
            <a:endParaRPr/>
          </a:p>
        </p:txBody>
      </p:sp>
      <p:pic>
        <p:nvPicPr>
          <p:cNvPr id="301" name="Google Shape;30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850" y="1014550"/>
            <a:ext cx="4016301" cy="390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/>
        </p:nvSpPr>
        <p:spPr>
          <a:xfrm>
            <a:off x="1297500" y="600525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ДАТАСЕТ 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1297500" y="1411350"/>
            <a:ext cx="7158300" cy="11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Датасет взят с Kaggle - https://www.kaggle.com/datasets/ivan314sh/prices-of-moscow-apartments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Содержит 7 численных и 4 категориальных признака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36" name="Google Shape;2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2390275"/>
            <a:ext cx="6588649" cy="244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/>
              <a:t>Обработка датасета</a:t>
            </a:r>
            <a:endParaRPr sz="2600"/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1297500" y="13589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ru" sz="2000">
                <a:latin typeface="Arial"/>
                <a:ea typeface="Arial"/>
                <a:cs typeface="Arial"/>
                <a:sym typeface="Arial"/>
              </a:rPr>
              <a:t>Удалены строки с пустыми значениями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ru" sz="2000">
                <a:latin typeface="Arial"/>
                <a:ea typeface="Arial"/>
                <a:cs typeface="Arial"/>
                <a:sym typeface="Arial"/>
              </a:rPr>
              <a:t>Удалены выбросы по цене и площади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ru" sz="2000">
                <a:latin typeface="Arial"/>
                <a:ea typeface="Arial"/>
                <a:cs typeface="Arial"/>
                <a:sym typeface="Arial"/>
              </a:rPr>
              <a:t>Удалены квартиры с некорректными значениями площади (меньше 0)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ru" sz="2000">
                <a:latin typeface="Arial"/>
                <a:ea typeface="Arial"/>
                <a:cs typeface="Arial"/>
                <a:sym typeface="Arial"/>
              </a:rPr>
              <a:t>Удалены квартиры с некорректными данными по этажам (указанный этаж квартиры больше, чем количество этажей в доме)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Baseline - Линейная регрессия</a:t>
            </a:r>
            <a:endParaRPr/>
          </a:p>
        </p:txBody>
      </p:sp>
      <p:sp>
        <p:nvSpPr>
          <p:cNvPr id="248" name="Google Shape;248;p20"/>
          <p:cNvSpPr txBox="1"/>
          <p:nvPr>
            <p:ph idx="1" type="body"/>
          </p:nvPr>
        </p:nvSpPr>
        <p:spPr>
          <a:xfrm>
            <a:off x="830550" y="1480550"/>
            <a:ext cx="1445700" cy="5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900">
                <a:solidFill>
                  <a:srgbClr val="FFFFFF"/>
                </a:solidFill>
              </a:rPr>
              <a:t>Метрики:</a:t>
            </a:r>
            <a:endParaRPr sz="1900">
              <a:solidFill>
                <a:srgbClr val="FFFFFF"/>
              </a:solidFill>
            </a:endParaRPr>
          </a:p>
        </p:txBody>
      </p:sp>
      <p:pic>
        <p:nvPicPr>
          <p:cNvPr id="249" name="Google Shape;24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0950" y="1152900"/>
            <a:ext cx="4917967" cy="3530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450" y="1990038"/>
            <a:ext cx="2771775" cy="10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"/>
          <p:cNvSpPr txBox="1"/>
          <p:nvPr>
            <p:ph type="title"/>
          </p:nvPr>
        </p:nvSpPr>
        <p:spPr>
          <a:xfrm>
            <a:off x="1297500" y="2268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/>
              <a:t>Модель 1</a:t>
            </a:r>
            <a:endParaRPr sz="2600"/>
          </a:p>
        </p:txBody>
      </p:sp>
      <p:sp>
        <p:nvSpPr>
          <p:cNvPr id="256" name="Google Shape;256;p21"/>
          <p:cNvSpPr txBox="1"/>
          <p:nvPr>
            <p:ph idx="1" type="body"/>
          </p:nvPr>
        </p:nvSpPr>
        <p:spPr>
          <a:xfrm>
            <a:off x="4780100" y="1022100"/>
            <a:ext cx="4364100" cy="3949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Предобработка данных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Данные масштабируются (StandardScaler)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One-Hot Encoding для категориальных признаков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Конвертация в PyTorch тензоры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Архитектура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Входной слой - N признаков -&gt; 128 нейронов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4 слоя нейронов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Функция активации - ReLU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Dropout - для предотвращения переобучения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Выходной слой - 32 нейрона -&gt; 1 нейрон (цена)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Обучение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1000 эпох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Предсказываем цену на каждой эпохе, проходимся в обратном направлении по модели, меняя веса между нейронами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75" y="1022075"/>
            <a:ext cx="4565124" cy="394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Оценка первой модели</a:t>
            </a:r>
            <a:endParaRPr/>
          </a:p>
        </p:txBody>
      </p:sp>
      <p:sp>
        <p:nvSpPr>
          <p:cNvPr id="263" name="Google Shape;263;p22"/>
          <p:cNvSpPr txBox="1"/>
          <p:nvPr>
            <p:ph idx="1" type="body"/>
          </p:nvPr>
        </p:nvSpPr>
        <p:spPr>
          <a:xfrm>
            <a:off x="1022175" y="1649125"/>
            <a:ext cx="117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700">
                <a:solidFill>
                  <a:srgbClr val="FFFFFF"/>
                </a:solidFill>
              </a:rPr>
              <a:t>Метрики:</a:t>
            </a:r>
            <a:endParaRPr sz="2900"/>
          </a:p>
        </p:txBody>
      </p:sp>
      <p:sp>
        <p:nvSpPr>
          <p:cNvPr id="264" name="Google Shape;264;p22"/>
          <p:cNvSpPr/>
          <p:nvPr/>
        </p:nvSpPr>
        <p:spPr>
          <a:xfrm>
            <a:off x="7037650" y="3921050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265" name="Google Shape;2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2425" y="1151300"/>
            <a:ext cx="5102977" cy="3576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4325" y="2114538"/>
            <a:ext cx="2714625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2"/>
          <p:cNvSpPr txBox="1"/>
          <p:nvPr>
            <p:ph idx="1" type="body"/>
          </p:nvPr>
        </p:nvSpPr>
        <p:spPr>
          <a:xfrm>
            <a:off x="1074325" y="3256650"/>
            <a:ext cx="27147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700">
                <a:solidFill>
                  <a:srgbClr val="FFFFFF"/>
                </a:solidFill>
              </a:rPr>
              <a:t>Вывод: R2 = 0.82, что на 27% больше, чем у бейзлайна (линейной регрессии)</a:t>
            </a:r>
            <a:endParaRPr sz="2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"/>
          <p:cNvSpPr txBox="1"/>
          <p:nvPr>
            <p:ph type="title"/>
          </p:nvPr>
        </p:nvSpPr>
        <p:spPr>
          <a:xfrm>
            <a:off x="800950" y="159525"/>
            <a:ext cx="6583500" cy="8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2 (с эмбеддингами)</a:t>
            </a:r>
            <a:endParaRPr/>
          </a:p>
        </p:txBody>
      </p:sp>
      <p:sp>
        <p:nvSpPr>
          <p:cNvPr id="273" name="Google Shape;273;p23"/>
          <p:cNvSpPr txBox="1"/>
          <p:nvPr>
            <p:ph idx="1" type="body"/>
          </p:nvPr>
        </p:nvSpPr>
        <p:spPr>
          <a:xfrm>
            <a:off x="4703150" y="1035200"/>
            <a:ext cx="4358400" cy="4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AutoNum type="arabicPeriod"/>
            </a:pPr>
            <a:r>
              <a:rPr lang="ru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Предобработка данных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ru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Данные масштабируются (StandardScaler)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ru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Категориальные признаки преобразуются в индексы (Label Encoding)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ru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Конвертация в PyTorch тензоры 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AutoNum type="arabicPeriod"/>
            </a:pPr>
            <a:r>
              <a:rPr lang="ru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Архитектура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ru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Эмбеддинг-слои для каждой категории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ru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Входной слой - N признаков + все эмбеддинги (39) -&gt; 256 нейронов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ru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4 слоя нейронов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ru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Функция активации - ReLU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ru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Dropout - для предотвращения переобучения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ru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Выходной слой - 1 нейрон (цена)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AutoNum type="arabicPeriod"/>
            </a:pPr>
            <a:r>
              <a:rPr lang="ru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Обучение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ru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300 эпох</a:t>
            </a:r>
            <a:endParaRPr/>
          </a:p>
        </p:txBody>
      </p:sp>
      <p:pic>
        <p:nvPicPr>
          <p:cNvPr id="274" name="Google Shape;27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925" y="928325"/>
            <a:ext cx="3538349" cy="412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4"/>
          <p:cNvSpPr txBox="1"/>
          <p:nvPr>
            <p:ph type="title"/>
          </p:nvPr>
        </p:nvSpPr>
        <p:spPr>
          <a:xfrm>
            <a:off x="1391200" y="346925"/>
            <a:ext cx="5075100" cy="13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Оценка второй модели</a:t>
            </a:r>
            <a:endParaRPr/>
          </a:p>
        </p:txBody>
      </p:sp>
      <p:sp>
        <p:nvSpPr>
          <p:cNvPr id="280" name="Google Shape;280;p24"/>
          <p:cNvSpPr txBox="1"/>
          <p:nvPr>
            <p:ph idx="1" type="body"/>
          </p:nvPr>
        </p:nvSpPr>
        <p:spPr>
          <a:xfrm>
            <a:off x="416825" y="1727600"/>
            <a:ext cx="3798900" cy="24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/>
              <a:t>Метрики: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1775" y="1492150"/>
            <a:ext cx="5717300" cy="309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925" y="2510000"/>
            <a:ext cx="2505575" cy="8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5"/>
          <p:cNvSpPr txBox="1"/>
          <p:nvPr>
            <p:ph type="title"/>
          </p:nvPr>
        </p:nvSpPr>
        <p:spPr>
          <a:xfrm>
            <a:off x="2598450" y="421875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Сравнение моделей</a:t>
            </a:r>
            <a:endParaRPr/>
          </a:p>
        </p:txBody>
      </p:sp>
      <p:graphicFrame>
        <p:nvGraphicFramePr>
          <p:cNvPr id="288" name="Google Shape;288;p25"/>
          <p:cNvGraphicFramePr/>
          <p:nvPr/>
        </p:nvGraphicFramePr>
        <p:xfrm>
          <a:off x="823050" y="1672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{85D835B4-03B0-4E94-8B60-70E2EE3E3534}</a:tableStyleId>
              </a:tblPr>
              <a:tblGrid>
                <a:gridCol w="1837425"/>
                <a:gridCol w="1837425"/>
                <a:gridCol w="1837425"/>
                <a:gridCol w="1837425"/>
              </a:tblGrid>
              <a:tr h="161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Параметр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Линейная регрессия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Модель 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Модель 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04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R2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0,647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0,8189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FF00"/>
                          </a:solidFill>
                        </a:rPr>
                        <a:t>0,8617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04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MAE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7,9 млн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4,5 млн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FF00"/>
                          </a:solidFill>
                        </a:rPr>
                        <a:t>2,8 млн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00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RMSE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14,4 млн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17,3 млн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FF00"/>
                          </a:solidFill>
                        </a:rPr>
                        <a:t>9 млн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